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447800"/>
          </a:xfrm>
        </p:spPr>
        <p:txBody>
          <a:bodyPr/>
          <a:lstStyle/>
          <a:p>
            <a:r>
              <a:rPr lang="en-US" dirty="0" smtClean="0"/>
              <a:t>INTREPRETATION AND REPORT WRITING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	Chapter </a:t>
            </a:r>
            <a:r>
              <a:rPr lang="en-US" b="1" dirty="0" smtClean="0"/>
              <a:t>IV-Analysis and Interpretation or Results and Discussion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Tables</a:t>
            </a:r>
            <a:r>
              <a:rPr lang="en-US" dirty="0" smtClean="0"/>
              <a:t>, charts, interpretation and inferences.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Chapter V-Summary and Conclusion</a:t>
            </a:r>
            <a:endParaRPr lang="en-US" dirty="0" smtClean="0"/>
          </a:p>
          <a:p>
            <a:pPr lvl="1">
              <a:buNone/>
            </a:pPr>
            <a:r>
              <a:rPr lang="en-US" sz="2800" dirty="0" smtClean="0"/>
              <a:t>5.1 Summary</a:t>
            </a:r>
            <a:endParaRPr lang="en-US" sz="2800" dirty="0" smtClean="0"/>
          </a:p>
          <a:p>
            <a:pPr lvl="1">
              <a:buNone/>
            </a:pPr>
            <a:r>
              <a:rPr lang="en-US" sz="2800" dirty="0" smtClean="0"/>
              <a:t>5.2 Findings </a:t>
            </a:r>
            <a:endParaRPr lang="en-US" sz="2800" dirty="0" smtClean="0"/>
          </a:p>
          <a:p>
            <a:pPr lvl="1">
              <a:buNone/>
            </a:pPr>
            <a:r>
              <a:rPr lang="en-US" sz="2800" dirty="0" smtClean="0"/>
              <a:t>5.3 Suggestions </a:t>
            </a:r>
            <a:endParaRPr lang="en-US" sz="2800" dirty="0" smtClean="0"/>
          </a:p>
          <a:p>
            <a:pPr lvl="1">
              <a:buNone/>
            </a:pPr>
            <a:r>
              <a:rPr lang="en-US" sz="2800" dirty="0" smtClean="0"/>
              <a:t>5.4 Conclusion </a:t>
            </a:r>
            <a:endParaRPr lang="en-US" sz="2800" dirty="0" smtClean="0"/>
          </a:p>
          <a:p>
            <a:pPr lvl="1">
              <a:buNone/>
            </a:pPr>
            <a:r>
              <a:rPr lang="en-US" sz="2800" dirty="0" smtClean="0"/>
              <a:t>5.5 Future </a:t>
            </a:r>
            <a:r>
              <a:rPr lang="en-US" sz="2800" dirty="0" smtClean="0"/>
              <a:t>line of work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/>
              <a:t>C. Terminal items </a:t>
            </a:r>
            <a:endParaRPr lang="en-US" dirty="0" smtClean="0"/>
          </a:p>
          <a:p>
            <a:pPr lvl="0"/>
            <a:r>
              <a:rPr lang="en-US" dirty="0" smtClean="0"/>
              <a:t>References </a:t>
            </a:r>
          </a:p>
          <a:p>
            <a:pPr lvl="0"/>
            <a:r>
              <a:rPr lang="en-US" dirty="0" smtClean="0"/>
              <a:t>Bibliography </a:t>
            </a:r>
          </a:p>
          <a:p>
            <a:pPr lvl="0"/>
            <a:r>
              <a:rPr lang="en-US" dirty="0" smtClean="0"/>
              <a:t>Appendices </a:t>
            </a:r>
          </a:p>
          <a:p>
            <a:pPr lvl="0"/>
            <a:r>
              <a:rPr lang="en-US" dirty="0" err="1" smtClean="0"/>
              <a:t>Annexures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representation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Bar charts</a:t>
            </a:r>
          </a:p>
          <a:p>
            <a:pPr>
              <a:buFontTx/>
              <a:buChar char="-"/>
            </a:pPr>
            <a:r>
              <a:rPr lang="en-US" dirty="0" smtClean="0"/>
              <a:t>Pie charts</a:t>
            </a:r>
          </a:p>
          <a:p>
            <a:pPr>
              <a:buFontTx/>
              <a:buChar char="-"/>
            </a:pPr>
            <a:r>
              <a:rPr lang="en-US" dirty="0" smtClean="0"/>
              <a:t>Line charts</a:t>
            </a:r>
          </a:p>
          <a:p>
            <a:pPr>
              <a:buFontTx/>
              <a:buChar char="-"/>
            </a:pPr>
            <a:r>
              <a:rPr lang="en-US" dirty="0" smtClean="0"/>
              <a:t>Other pictorial representations</a:t>
            </a:r>
          </a:p>
          <a:p>
            <a:pPr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It </a:t>
            </a:r>
            <a:r>
              <a:rPr lang="en-US" dirty="0" smtClean="0"/>
              <a:t>refers to the task of drawing inferences from the collected facts after an analytical and / or experimental </a:t>
            </a:r>
            <a:r>
              <a:rPr lang="en-US" dirty="0" smtClean="0"/>
              <a:t>study. It </a:t>
            </a:r>
            <a:r>
              <a:rPr lang="en-US" dirty="0" smtClean="0"/>
              <a:t>is a search for broader meaning of research </a:t>
            </a:r>
            <a:r>
              <a:rPr lang="en-US" dirty="0" smtClean="0"/>
              <a:t>findings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US" dirty="0" smtClean="0"/>
              <a:t>i</a:t>
            </a:r>
            <a:r>
              <a:rPr lang="en-US" dirty="0" smtClean="0"/>
              <a:t>nterpretation </a:t>
            </a:r>
            <a:r>
              <a:rPr lang="en-US" dirty="0" smtClean="0"/>
              <a:t>is the device through which the factors that seem to explain what has been observed by researcher in the course of the study can be better understood and it also provides a theoretical conception which can serve as a guide for further research.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Report writing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Meaning   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            </a:t>
            </a:r>
            <a:r>
              <a:rPr lang="en-US" i="1" dirty="0" smtClean="0">
                <a:solidFill>
                  <a:srgbClr val="FF0000"/>
                </a:solidFill>
              </a:rPr>
              <a:t>A research report is a formal statement of the details of the research process and its results. It gives an account of the problem(s) studied, objectives, methodology, findings and conclusions of the research study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Principles/Characteristics </a:t>
            </a:r>
            <a:r>
              <a:rPr lang="en-US" b="1" dirty="0" smtClean="0"/>
              <a:t>of a good research report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It must be specific and accurate and there is no question of beating around the bush. </a:t>
            </a:r>
          </a:p>
          <a:p>
            <a:pPr lvl="0"/>
            <a:r>
              <a:rPr lang="en-US" dirty="0" smtClean="0"/>
              <a:t>It must be written with the targeted audience in mind. </a:t>
            </a:r>
          </a:p>
          <a:p>
            <a:pPr lvl="0"/>
            <a:r>
              <a:rPr lang="en-US" dirty="0" smtClean="0"/>
              <a:t>It must be non-persuasive. That is, extra caution is needed while advocating a particular course of action based on the finding. </a:t>
            </a:r>
          </a:p>
          <a:p>
            <a:pPr lvl="0"/>
            <a:r>
              <a:rPr lang="en-US" dirty="0" smtClean="0"/>
              <a:t>It must be simple, logical and understandable.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en-US" sz="4000" b="1" dirty="0"/>
              <a:t>Types of Report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Based </a:t>
            </a:r>
            <a:r>
              <a:rPr lang="en-US" dirty="0" smtClean="0"/>
              <a:t>on the degree of formality, physical form, scope, style, and size etc., reports may be classified as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short </a:t>
            </a:r>
            <a:r>
              <a:rPr lang="en-US" dirty="0" smtClean="0"/>
              <a:t>report,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long </a:t>
            </a:r>
            <a:r>
              <a:rPr lang="en-US" dirty="0" smtClean="0"/>
              <a:t>report [technical and management],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interim </a:t>
            </a:r>
            <a:r>
              <a:rPr lang="en-US" dirty="0" smtClean="0"/>
              <a:t>report,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summary </a:t>
            </a:r>
            <a:r>
              <a:rPr lang="en-US" dirty="0" smtClean="0"/>
              <a:t>report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research </a:t>
            </a:r>
            <a:r>
              <a:rPr lang="en-US" dirty="0" smtClean="0"/>
              <a:t>abstract and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research </a:t>
            </a:r>
            <a:r>
              <a:rPr lang="en-US" dirty="0" smtClean="0"/>
              <a:t>article.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en-US" sz="3600" b="1" dirty="0"/>
              <a:t>Format of Research Report / Project Report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lphaUcPeriod"/>
            </a:pPr>
            <a:r>
              <a:rPr lang="en-US" sz="3200" b="1" i="1" dirty="0" err="1" smtClean="0"/>
              <a:t>Prefactory</a:t>
            </a:r>
            <a:r>
              <a:rPr lang="en-US" sz="3200" b="1" i="1" dirty="0" smtClean="0"/>
              <a:t> </a:t>
            </a:r>
            <a:r>
              <a:rPr lang="en-US" sz="3200" b="1" i="1" dirty="0" smtClean="0"/>
              <a:t>items </a:t>
            </a:r>
            <a:endParaRPr lang="en-US" sz="3200" b="1" i="1" dirty="0" smtClean="0"/>
          </a:p>
          <a:p>
            <a:pPr lvl="0"/>
            <a:r>
              <a:rPr lang="en-US" sz="3200" dirty="0" smtClean="0"/>
              <a:t>Title page </a:t>
            </a:r>
          </a:p>
          <a:p>
            <a:pPr lvl="0"/>
            <a:r>
              <a:rPr lang="en-US" sz="3200" dirty="0" smtClean="0"/>
              <a:t>Researcher’s or student’s  declaration </a:t>
            </a:r>
          </a:p>
          <a:p>
            <a:pPr lvl="0"/>
            <a:r>
              <a:rPr lang="en-US" sz="3200" dirty="0" smtClean="0"/>
              <a:t>Certificate by the Research Supervisor / Head  of the Department / Institute.</a:t>
            </a:r>
          </a:p>
          <a:p>
            <a:pPr lvl="0"/>
            <a:r>
              <a:rPr lang="en-US" sz="3200" dirty="0" smtClean="0"/>
              <a:t>Acknowledgement </a:t>
            </a:r>
          </a:p>
          <a:p>
            <a:pPr lvl="0"/>
            <a:r>
              <a:rPr lang="en-US" sz="3200" dirty="0" smtClean="0"/>
              <a:t>Table of contents. </a:t>
            </a:r>
          </a:p>
          <a:p>
            <a:pPr lvl="0"/>
            <a:r>
              <a:rPr lang="en-US" sz="3200" dirty="0" smtClean="0"/>
              <a:t>List of tables </a:t>
            </a:r>
          </a:p>
          <a:p>
            <a:pPr lvl="0"/>
            <a:r>
              <a:rPr lang="en-US" sz="3200" dirty="0" smtClean="0"/>
              <a:t>List of graphs / charts / figures / plates </a:t>
            </a:r>
          </a:p>
          <a:p>
            <a:pPr marL="514350" indent="-514350">
              <a:buNone/>
            </a:pPr>
            <a:endParaRPr lang="en-US" sz="3200" dirty="0" smtClean="0"/>
          </a:p>
          <a:p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sz="3200" b="1" i="1" dirty="0" smtClean="0"/>
              <a:t>B. Body of the </a:t>
            </a:r>
            <a:r>
              <a:rPr lang="en-US" sz="3200" b="1" i="1" dirty="0" smtClean="0"/>
              <a:t>report</a:t>
            </a:r>
          </a:p>
          <a:p>
            <a:pPr>
              <a:buNone/>
            </a:pPr>
            <a:r>
              <a:rPr lang="en-US" sz="3200" b="1" dirty="0" smtClean="0"/>
              <a:t>Chapter I-Introduction </a:t>
            </a:r>
            <a:endParaRPr lang="en-US" sz="3200" b="1" dirty="0" smtClean="0"/>
          </a:p>
          <a:p>
            <a:pPr lvl="1">
              <a:buNone/>
            </a:pPr>
            <a:r>
              <a:rPr lang="en-US" sz="2800" dirty="0" smtClean="0"/>
              <a:t>1.1Introduction </a:t>
            </a:r>
            <a:r>
              <a:rPr lang="en-US" sz="2800" dirty="0" smtClean="0"/>
              <a:t>to the study / concept / theory / models. </a:t>
            </a:r>
          </a:p>
          <a:p>
            <a:pPr lvl="1">
              <a:buNone/>
            </a:pPr>
            <a:r>
              <a:rPr lang="en-US" sz="2800" dirty="0" smtClean="0"/>
              <a:t>1.2 Introduction  </a:t>
            </a:r>
            <a:r>
              <a:rPr lang="en-US" sz="2800" dirty="0" smtClean="0"/>
              <a:t>to the organization / industry / situation </a:t>
            </a:r>
          </a:p>
          <a:p>
            <a:pPr lvl="1">
              <a:buNone/>
            </a:pPr>
            <a:r>
              <a:rPr lang="en-US" sz="2800" dirty="0" smtClean="0"/>
              <a:t>1.3 Need </a:t>
            </a:r>
            <a:r>
              <a:rPr lang="en-US" sz="2800" dirty="0" smtClean="0"/>
              <a:t>or Significance of the study </a:t>
            </a:r>
          </a:p>
          <a:p>
            <a:pPr lvl="1">
              <a:buNone/>
            </a:pPr>
            <a:r>
              <a:rPr lang="en-US" sz="2800" dirty="0" smtClean="0"/>
              <a:t>1.4 Statement </a:t>
            </a:r>
            <a:r>
              <a:rPr lang="en-US" sz="2800" dirty="0" smtClean="0"/>
              <a:t>of the problem</a:t>
            </a:r>
          </a:p>
          <a:p>
            <a:pPr lvl="1">
              <a:buNone/>
            </a:pPr>
            <a:r>
              <a:rPr lang="en-US" sz="2800" dirty="0" smtClean="0"/>
              <a:t>1.5 Scope </a:t>
            </a:r>
            <a:r>
              <a:rPr lang="en-US" sz="2800" dirty="0" smtClean="0"/>
              <a:t>of the study </a:t>
            </a:r>
          </a:p>
          <a:p>
            <a:pPr lvl="1">
              <a:buNone/>
            </a:pPr>
            <a:r>
              <a:rPr lang="en-US" sz="2800" dirty="0" smtClean="0"/>
              <a:t>1.6 Objectives </a:t>
            </a:r>
            <a:r>
              <a:rPr lang="en-US" sz="2800" dirty="0" smtClean="0"/>
              <a:t>of the study </a:t>
            </a:r>
          </a:p>
          <a:p>
            <a:pPr lvl="1">
              <a:buNone/>
            </a:pPr>
            <a:r>
              <a:rPr lang="en-US" sz="2800" dirty="0" smtClean="0"/>
              <a:t>1.7 Hypotheses </a:t>
            </a:r>
            <a:r>
              <a:rPr lang="en-US" sz="2800" dirty="0" smtClean="0"/>
              <a:t>to be tested. 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/>
              <a:t> </a:t>
            </a:r>
            <a:r>
              <a:rPr lang="en-US" sz="3200" b="1" dirty="0" smtClean="0"/>
              <a:t>Chapter II-Review of Literature 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2.1 Tools or methods used in similar </a:t>
            </a:r>
            <a:r>
              <a:rPr lang="en-US" sz="3200" dirty="0" err="1" smtClean="0"/>
              <a:t>syudies</a:t>
            </a:r>
            <a:endParaRPr lang="en-US" sz="3200" dirty="0" smtClean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3200" dirty="0" smtClean="0"/>
              <a:t>2.2 </a:t>
            </a:r>
            <a:r>
              <a:rPr lang="en-US" sz="2800" dirty="0" smtClean="0"/>
              <a:t>Findings and conclusions of earlier studies </a:t>
            </a:r>
            <a:endParaRPr lang="en-US" sz="2800" dirty="0" smtClean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sz="2800" dirty="0" smtClean="0"/>
              <a:t>2.4 </a:t>
            </a:r>
            <a:r>
              <a:rPr lang="en-US" sz="2800" dirty="0" smtClean="0"/>
              <a:t>Lacunae of available literature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endParaRPr lang="en-US" sz="2800" dirty="0" smtClean="0"/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Chapter III-Research Methodology </a:t>
            </a:r>
            <a:endParaRPr lang="en-US" dirty="0" smtClean="0"/>
          </a:p>
          <a:p>
            <a:pPr lvl="1">
              <a:buNone/>
            </a:pPr>
            <a:r>
              <a:rPr lang="en-US" sz="2800" dirty="0" smtClean="0"/>
              <a:t>3.1 Nature </a:t>
            </a:r>
            <a:r>
              <a:rPr lang="en-US" sz="2800" dirty="0" smtClean="0"/>
              <a:t>of the research design </a:t>
            </a:r>
          </a:p>
          <a:p>
            <a:pPr lvl="1">
              <a:buNone/>
            </a:pPr>
            <a:r>
              <a:rPr lang="en-US" sz="2800" dirty="0" smtClean="0"/>
              <a:t>3.2 Sources </a:t>
            </a:r>
            <a:r>
              <a:rPr lang="en-US" sz="2800" dirty="0" smtClean="0"/>
              <a:t>of data </a:t>
            </a:r>
          </a:p>
          <a:p>
            <a:pPr lvl="1">
              <a:buNone/>
            </a:pPr>
            <a:r>
              <a:rPr lang="en-US" sz="2800" dirty="0" smtClean="0"/>
              <a:t>3.3 Sampling </a:t>
            </a:r>
            <a:r>
              <a:rPr lang="en-US" sz="2800" dirty="0" smtClean="0"/>
              <a:t>design and sample size </a:t>
            </a:r>
          </a:p>
          <a:p>
            <a:pPr lvl="1">
              <a:buNone/>
            </a:pPr>
            <a:r>
              <a:rPr lang="en-US" sz="2800" dirty="0" smtClean="0"/>
              <a:t>3.4 Techniques </a:t>
            </a:r>
            <a:r>
              <a:rPr lang="en-US" sz="2800" dirty="0" smtClean="0"/>
              <a:t>/ Tools of data collection, </a:t>
            </a:r>
            <a:r>
              <a:rPr lang="en-US" sz="2800" dirty="0" smtClean="0"/>
              <a:t>  	methodology </a:t>
            </a:r>
            <a:r>
              <a:rPr lang="en-US" sz="2800" dirty="0" smtClean="0"/>
              <a:t>of data collection and period of </a:t>
            </a:r>
            <a:r>
              <a:rPr lang="en-US" sz="2800" dirty="0" smtClean="0"/>
              <a:t>	data </a:t>
            </a:r>
            <a:r>
              <a:rPr lang="en-US" sz="2800" dirty="0" smtClean="0"/>
              <a:t>collection. </a:t>
            </a:r>
          </a:p>
          <a:p>
            <a:pPr lvl="1">
              <a:buNone/>
            </a:pPr>
            <a:r>
              <a:rPr lang="en-US" sz="2800" dirty="0" smtClean="0"/>
              <a:t>3.5 Pretesting </a:t>
            </a:r>
            <a:r>
              <a:rPr lang="en-US" sz="2800" dirty="0" smtClean="0"/>
              <a:t>of tools </a:t>
            </a:r>
          </a:p>
          <a:p>
            <a:pPr lvl="1">
              <a:buNone/>
            </a:pPr>
            <a:r>
              <a:rPr lang="en-US" sz="2800" dirty="0" smtClean="0"/>
              <a:t>3.6 Data </a:t>
            </a:r>
            <a:r>
              <a:rPr lang="en-US" sz="2800" dirty="0" smtClean="0"/>
              <a:t>analysis (statistical  tools and other </a:t>
            </a:r>
            <a:r>
              <a:rPr lang="en-US" sz="2800" dirty="0" smtClean="0"/>
              <a:t>	techniques </a:t>
            </a:r>
            <a:r>
              <a:rPr lang="en-US" sz="2800" dirty="0" smtClean="0"/>
              <a:t>employed</a:t>
            </a:r>
            <a:r>
              <a:rPr lang="en-US" sz="2800" dirty="0" smtClean="0"/>
              <a:t>)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51</TotalTime>
  <Words>287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UNIT 4</vt:lpstr>
      <vt:lpstr>Interpretation</vt:lpstr>
      <vt:lpstr>Report writing </vt:lpstr>
      <vt:lpstr>Principles/Characteristics of a good research report </vt:lpstr>
      <vt:lpstr>Types of Report </vt:lpstr>
      <vt:lpstr>Format of Research Report / Project Report   </vt:lpstr>
      <vt:lpstr>Slide 7</vt:lpstr>
      <vt:lpstr>Slide 8</vt:lpstr>
      <vt:lpstr>Slide 9</vt:lpstr>
      <vt:lpstr>Slide 10</vt:lpstr>
      <vt:lpstr>Slide 11</vt:lpstr>
      <vt:lpstr>Slide 12</vt:lpstr>
      <vt:lpstr>Graphical representation of results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</dc:title>
  <dc:creator>PRABHU</dc:creator>
  <cp:lastModifiedBy>PRABHU</cp:lastModifiedBy>
  <cp:revision>13</cp:revision>
  <dcterms:created xsi:type="dcterms:W3CDTF">2006-08-16T00:00:00Z</dcterms:created>
  <dcterms:modified xsi:type="dcterms:W3CDTF">2016-08-29T06:01:14Z</dcterms:modified>
</cp:coreProperties>
</file>